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imes New Roman Bold" charset="1" panose="02030802070405020303"/>
      <p:regular r:id="rId20"/>
    </p:embeddedFont>
    <p:embeddedFont>
      <p:font typeface="Times New Roman Italics" charset="1" panose="02030502070405090303"/>
      <p:regular r:id="rId21"/>
    </p:embeddedFont>
    <p:embeddedFont>
      <p:font typeface="Amoresa Aged" charset="1" panose="00000000000000000000"/>
      <p:regular r:id="rId22"/>
    </p:embeddedFont>
    <p:embeddedFont>
      <p:font typeface="Times New Roman" charset="1" panose="02030502070405020303"/>
      <p:regular r:id="rId23"/>
    </p:embeddedFont>
    <p:embeddedFont>
      <p:font typeface="Arimo Bold" charset="1" panose="020B0704020202020204"/>
      <p:regular r:id="rId24"/>
    </p:embeddedFont>
    <p:embeddedFont>
      <p:font typeface="Alice" charset="1" panose="00000500000000000000"/>
      <p:regular r:id="rId25"/>
    </p:embeddedFont>
    <p:embeddedFont>
      <p:font typeface="Arimo Bold Italics" charset="1" panose="020B0704020202090204"/>
      <p:regular r:id="rId26"/>
    </p:embeddedFont>
    <p:embeddedFont>
      <p:font typeface="Arimo Italics" charset="1" panose="020B0604020202090204"/>
      <p:regular r:id="rId27"/>
    </p:embeddedFont>
    <p:embeddedFont>
      <p:font typeface="Times New Roman Bold Italics" charset="1" panose="020308020704050903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notesMasters/notesMaster1.xml" Type="http://schemas.openxmlformats.org/officeDocument/2006/relationships/notesMaster"/><Relationship Id="rId29" Target="theme/theme2.xml" Type="http://schemas.openxmlformats.org/officeDocument/2006/relationships/theme"/><Relationship Id="rId3" Target="viewProps.xml" Type="http://schemas.openxmlformats.org/officeDocument/2006/relationships/viewProps"/><Relationship Id="rId30" Target="notesSlides/notesSlide1.xml" Type="http://schemas.openxmlformats.org/officeDocument/2006/relationships/notesSlide"/><Relationship Id="rId31" Target="fonts/font31.fntdata" Type="http://schemas.openxmlformats.org/officeDocument/2006/relationships/font"/><Relationship Id="rId32" Target="notesSlides/notesSlide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Cluster  0:Premium</a:t>
            </a:r>
          </a:p>
          <a:p>
            <a:r>
              <a:rPr lang="en-US"/>
              <a:t>Cluster  1:Casual</a:t>
            </a:r>
          </a:p>
          <a:p>
            <a:r>
              <a:rPr lang="en-US"/>
              <a:t>Cluster  2:Dormant</a:t>
            </a:r>
          </a:p>
          <a:p>
            <a:r>
              <a:rPr lang="en-US"/>
              <a:t>Cluster  3:Active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Cluster  0:Premium</a:t>
            </a:r>
          </a:p>
          <a:p>
            <a:r>
              <a:rPr lang="en-US"/>
              <a:t>Cluster  1:Casual</a:t>
            </a:r>
          </a:p>
          <a:p>
            <a:r>
              <a:rPr lang="en-US"/>
              <a:t>Cluster  2:Dormant</a:t>
            </a:r>
          </a:p>
          <a:p>
            <a:r>
              <a:rPr lang="en-US"/>
              <a:t>Cluster  3:Active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9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96303" y="-792334"/>
            <a:ext cx="16230600" cy="16230600"/>
            <a:chOff x="0" y="0"/>
            <a:chExt cx="21640800" cy="2164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40800" cy="21640800"/>
            </a:xfrm>
            <a:custGeom>
              <a:avLst/>
              <a:gdLst/>
              <a:ahLst/>
              <a:cxnLst/>
              <a:rect r="r" b="b" t="t" l="l"/>
              <a:pathLst>
                <a:path h="21640800" w="21640800">
                  <a:moveTo>
                    <a:pt x="10820400" y="0"/>
                  </a:moveTo>
                  <a:cubicBezTo>
                    <a:pt x="4844415" y="0"/>
                    <a:pt x="0" y="4844415"/>
                    <a:pt x="0" y="10820400"/>
                  </a:cubicBezTo>
                  <a:cubicBezTo>
                    <a:pt x="0" y="16796386"/>
                    <a:pt x="4844415" y="21640800"/>
                    <a:pt x="10820400" y="21640800"/>
                  </a:cubicBezTo>
                  <a:cubicBezTo>
                    <a:pt x="16796386" y="21640800"/>
                    <a:pt x="21640800" y="16796386"/>
                    <a:pt x="21640800" y="10820400"/>
                  </a:cubicBezTo>
                  <a:cubicBezTo>
                    <a:pt x="21640800" y="4844415"/>
                    <a:pt x="16796386" y="0"/>
                    <a:pt x="10820400" y="0"/>
                  </a:cubicBezTo>
                  <a:close/>
                </a:path>
              </a:pathLst>
            </a:custGeom>
            <a:solidFill>
              <a:srgbClr val="05090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731229" y="4815355"/>
            <a:ext cx="8585041" cy="7632882"/>
          </a:xfrm>
          <a:custGeom>
            <a:avLst/>
            <a:gdLst/>
            <a:ahLst/>
            <a:cxnLst/>
            <a:rect r="r" b="b" t="t" l="l"/>
            <a:pathLst>
              <a:path h="7632882" w="8585041">
                <a:moveTo>
                  <a:pt x="0" y="0"/>
                </a:moveTo>
                <a:lnTo>
                  <a:pt x="8585041" y="0"/>
                </a:lnTo>
                <a:lnTo>
                  <a:pt x="8585041" y="7632882"/>
                </a:lnTo>
                <a:lnTo>
                  <a:pt x="0" y="7632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7" r="0" b="-10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028700" cy="523702"/>
          </a:xfrm>
          <a:custGeom>
            <a:avLst/>
            <a:gdLst/>
            <a:ahLst/>
            <a:cxnLst/>
            <a:rect r="r" b="b" t="t" l="l"/>
            <a:pathLst>
              <a:path h="523702" w="1028700">
                <a:moveTo>
                  <a:pt x="0" y="0"/>
                </a:moveTo>
                <a:lnTo>
                  <a:pt x="1028700" y="0"/>
                </a:lnTo>
                <a:lnTo>
                  <a:pt x="1028700" y="523702"/>
                </a:lnTo>
                <a:lnTo>
                  <a:pt x="0" y="523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97688" y="1140248"/>
            <a:ext cx="3626061" cy="2550849"/>
          </a:xfrm>
          <a:custGeom>
            <a:avLst/>
            <a:gdLst/>
            <a:ahLst/>
            <a:cxnLst/>
            <a:rect r="r" b="b" t="t" l="l"/>
            <a:pathLst>
              <a:path h="2550849" w="3626061">
                <a:moveTo>
                  <a:pt x="0" y="0"/>
                </a:moveTo>
                <a:lnTo>
                  <a:pt x="3626061" y="0"/>
                </a:lnTo>
                <a:lnTo>
                  <a:pt x="3626061" y="2550849"/>
                </a:lnTo>
                <a:lnTo>
                  <a:pt x="0" y="2550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7781" y="1130723"/>
            <a:ext cx="15346723" cy="3803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08"/>
              </a:lnSpc>
            </a:pPr>
            <a:r>
              <a:rPr lang="en-US" sz="13608" b="true">
                <a:solidFill>
                  <a:srgbClr val="F2EAE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Customer Segmentation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12645" y="4643905"/>
            <a:ext cx="10196997" cy="82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7"/>
              </a:lnSpc>
            </a:pPr>
            <a:r>
              <a:rPr lang="en-US" sz="4362" i="true">
                <a:solidFill>
                  <a:srgbClr val="E32C2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(K-means and RFM Analysis)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64348" y="6135384"/>
            <a:ext cx="1093589" cy="52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8">
                <a:solidFill>
                  <a:srgbClr val="FFFFFF"/>
                </a:solidFill>
                <a:latin typeface="Amoresa Aged"/>
                <a:ea typeface="Amoresa Aged"/>
                <a:cs typeface="Amoresa Aged"/>
                <a:sym typeface="Amoresa Aged"/>
              </a:rPr>
              <a:t>BY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61701" y="7208666"/>
            <a:ext cx="13033177" cy="1019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99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ABIAMUWE ESTHER OSARIEMEN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9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88872">
            <a:off x="-2706072" y="-3742190"/>
            <a:ext cx="7469545" cy="6190385"/>
          </a:xfrm>
          <a:custGeom>
            <a:avLst/>
            <a:gdLst/>
            <a:ahLst/>
            <a:cxnLst/>
            <a:rect r="r" b="b" t="t" l="l"/>
            <a:pathLst>
              <a:path h="6190385" w="7469545">
                <a:moveTo>
                  <a:pt x="0" y="0"/>
                </a:moveTo>
                <a:lnTo>
                  <a:pt x="7469545" y="0"/>
                </a:lnTo>
                <a:lnTo>
                  <a:pt x="7469545" y="6190385"/>
                </a:lnTo>
                <a:lnTo>
                  <a:pt x="0" y="6190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33" r="0" b="-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95316">
            <a:off x="15372080" y="7694482"/>
            <a:ext cx="5831840" cy="5185036"/>
          </a:xfrm>
          <a:custGeom>
            <a:avLst/>
            <a:gdLst/>
            <a:ahLst/>
            <a:cxnLst/>
            <a:rect r="r" b="b" t="t" l="l"/>
            <a:pathLst>
              <a:path h="5185036" w="5831840">
                <a:moveTo>
                  <a:pt x="0" y="0"/>
                </a:moveTo>
                <a:lnTo>
                  <a:pt x="5831840" y="0"/>
                </a:lnTo>
                <a:lnTo>
                  <a:pt x="5831840" y="5185036"/>
                </a:lnTo>
                <a:lnTo>
                  <a:pt x="0" y="5185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90" r="0" b="-9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424077" y="2724676"/>
            <a:ext cx="5863923" cy="5341851"/>
            <a:chOff x="0" y="0"/>
            <a:chExt cx="7818564" cy="71224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818505" cy="7122414"/>
            </a:xfrm>
            <a:custGeom>
              <a:avLst/>
              <a:gdLst/>
              <a:ahLst/>
              <a:cxnLst/>
              <a:rect r="r" b="b" t="t" l="l"/>
              <a:pathLst>
                <a:path h="7122414" w="7818505">
                  <a:moveTo>
                    <a:pt x="0" y="0"/>
                  </a:moveTo>
                  <a:lnTo>
                    <a:pt x="6030964" y="0"/>
                  </a:lnTo>
                  <a:cubicBezTo>
                    <a:pt x="7017025" y="0"/>
                    <a:pt x="7818505" y="730123"/>
                    <a:pt x="7818505" y="1628394"/>
                  </a:cubicBezTo>
                  <a:lnTo>
                    <a:pt x="7818505" y="7122414"/>
                  </a:lnTo>
                  <a:lnTo>
                    <a:pt x="0" y="7122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93000"/>
              </a:blip>
              <a:stretch>
                <a:fillRect l="0" t="-4886" r="0" b="-488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3836736"/>
            <a:ext cx="11395377" cy="114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4774" indent="-234925" lvl="2">
              <a:lnSpc>
                <a:spcPts val="4316"/>
              </a:lnSpc>
              <a:buFont typeface="Arial"/>
              <a:buChar char="⚬"/>
            </a:pPr>
            <a:r>
              <a:rPr lang="en-US" sz="3083">
                <a:solidFill>
                  <a:srgbClr val="F4ED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Re-activate</a:t>
            </a:r>
          </a:p>
          <a:p>
            <a:pPr algn="l" marL="704839" indent="-234946" lvl="2">
              <a:lnSpc>
                <a:spcPts val="4317"/>
              </a:lnSpc>
              <a:buFont typeface="Arial"/>
              <a:buChar char="⚬"/>
            </a:pPr>
            <a:r>
              <a:rPr lang="en-US" sz="3083">
                <a:solidFill>
                  <a:srgbClr val="F4ED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5436" y="885825"/>
            <a:ext cx="13415227" cy="12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b="true" sz="7200" i="true">
                <a:solidFill>
                  <a:srgbClr val="F4EDEB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Marketing recommendations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70663" y="1009650"/>
            <a:ext cx="138863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8"/>
              </a:lnSpc>
            </a:pPr>
            <a:r>
              <a:rPr lang="en-US" sz="2799">
                <a:solidFill>
                  <a:srgbClr val="F4EDEB"/>
                </a:solidFill>
                <a:latin typeface="Alice"/>
                <a:ea typeface="Alice"/>
                <a:cs typeface="Alice"/>
                <a:sym typeface="Alice"/>
              </a:rPr>
              <a:t>08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598552"/>
            <a:ext cx="13415227" cy="87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i="true">
                <a:solidFill>
                  <a:srgbClr val="F4EDEB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Cluster 2 - Dormant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1655" y="5896599"/>
            <a:ext cx="13415227" cy="87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i="true">
                <a:solidFill>
                  <a:srgbClr val="F4EDEB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Cluster 3 - Active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1655" y="7230033"/>
            <a:ext cx="11395377" cy="114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4774" indent="-234925" lvl="2">
              <a:lnSpc>
                <a:spcPts val="4316"/>
              </a:lnSpc>
              <a:buFont typeface="Arial"/>
              <a:buChar char="⚬"/>
            </a:pPr>
            <a:r>
              <a:rPr lang="en-US" sz="3083">
                <a:solidFill>
                  <a:srgbClr val="F4ED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Retain</a:t>
            </a:r>
          </a:p>
          <a:p>
            <a:pPr algn="l" marL="704839" indent="-234946" lvl="2">
              <a:lnSpc>
                <a:spcPts val="4317"/>
              </a:lnSpc>
              <a:buFont typeface="Arial"/>
              <a:buChar char="⚬"/>
            </a:pPr>
            <a:r>
              <a:rPr lang="en-US" sz="3083">
                <a:solidFill>
                  <a:srgbClr val="F4ED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Upsell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9814" y="1447800"/>
            <a:ext cx="15799486" cy="8386307"/>
            <a:chOff x="0" y="0"/>
            <a:chExt cx="21065982" cy="111817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66013" cy="11181715"/>
            </a:xfrm>
            <a:custGeom>
              <a:avLst/>
              <a:gdLst/>
              <a:ahLst/>
              <a:cxnLst/>
              <a:rect r="r" b="b" t="t" l="l"/>
              <a:pathLst>
                <a:path h="11181715" w="21066013">
                  <a:moveTo>
                    <a:pt x="0" y="0"/>
                  </a:moveTo>
                  <a:lnTo>
                    <a:pt x="21066013" y="0"/>
                  </a:lnTo>
                  <a:lnTo>
                    <a:pt x="21066013" y="11181715"/>
                  </a:lnTo>
                  <a:lnTo>
                    <a:pt x="0" y="11181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476" r="0" b="-447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02290" y="178910"/>
            <a:ext cx="17009259" cy="12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9"/>
              </a:lnSpc>
            </a:pPr>
            <a:r>
              <a:rPr lang="en-US" sz="7200" b="true">
                <a:solidFill>
                  <a:srgbClr val="BB97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Power BI Dashboard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70663" y="1009650"/>
            <a:ext cx="138863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8"/>
              </a:lnSpc>
            </a:pPr>
            <a:r>
              <a:rPr lang="en-US" sz="2799">
                <a:solidFill>
                  <a:srgbClr val="F4EDEB"/>
                </a:solidFill>
                <a:latin typeface="Alice"/>
                <a:ea typeface="Alice"/>
                <a:cs typeface="Alice"/>
                <a:sym typeface="Alice"/>
              </a:rPr>
              <a:t>09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47800"/>
            <a:ext cx="15691308" cy="8409485"/>
            <a:chOff x="0" y="0"/>
            <a:chExt cx="20921744" cy="11212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921689" cy="11212703"/>
            </a:xfrm>
            <a:custGeom>
              <a:avLst/>
              <a:gdLst/>
              <a:ahLst/>
              <a:cxnLst/>
              <a:rect r="r" b="b" t="t" l="l"/>
              <a:pathLst>
                <a:path h="11212703" w="20921689">
                  <a:moveTo>
                    <a:pt x="0" y="0"/>
                  </a:moveTo>
                  <a:lnTo>
                    <a:pt x="20921689" y="0"/>
                  </a:lnTo>
                  <a:lnTo>
                    <a:pt x="20921689" y="11212703"/>
                  </a:lnTo>
                  <a:lnTo>
                    <a:pt x="0" y="1121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939" r="0" b="-393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73512" y="318055"/>
            <a:ext cx="17769013" cy="12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9"/>
              </a:lnSpc>
            </a:pPr>
            <a:r>
              <a:rPr lang="en-US" sz="7200" b="true">
                <a:solidFill>
                  <a:srgbClr val="BB97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Power BI Dashboard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70663" y="1009650"/>
            <a:ext cx="138863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8"/>
              </a:lnSpc>
            </a:pPr>
            <a:r>
              <a:rPr lang="en-US" sz="2799">
                <a:solidFill>
                  <a:srgbClr val="F4EDEB"/>
                </a:solidFill>
                <a:latin typeface="Alice"/>
                <a:ea typeface="Alice"/>
                <a:cs typeface="Alice"/>
                <a:sym typeface="Alice"/>
              </a:rPr>
              <a:t>09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3165" y="1447800"/>
            <a:ext cx="15678450" cy="8531850"/>
            <a:chOff x="0" y="0"/>
            <a:chExt cx="20904600" cy="11375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904577" cy="11375771"/>
            </a:xfrm>
            <a:custGeom>
              <a:avLst/>
              <a:gdLst/>
              <a:ahLst/>
              <a:cxnLst/>
              <a:rect r="r" b="b" t="t" l="l"/>
              <a:pathLst>
                <a:path h="11375771" w="20904577">
                  <a:moveTo>
                    <a:pt x="0" y="0"/>
                  </a:moveTo>
                  <a:lnTo>
                    <a:pt x="20904577" y="0"/>
                  </a:lnTo>
                  <a:lnTo>
                    <a:pt x="20904577" y="11375771"/>
                  </a:lnTo>
                  <a:lnTo>
                    <a:pt x="0" y="11375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122" r="0" b="-312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38194" y="318055"/>
            <a:ext cx="16994064" cy="12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9"/>
              </a:lnSpc>
            </a:pPr>
            <a:r>
              <a:rPr lang="en-US" sz="7200" b="true">
                <a:solidFill>
                  <a:srgbClr val="BB97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Power BI Dashboard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70663" y="1009650"/>
            <a:ext cx="138863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8"/>
              </a:lnSpc>
            </a:pPr>
            <a:r>
              <a:rPr lang="en-US" sz="2799">
                <a:solidFill>
                  <a:srgbClr val="F4EDEB"/>
                </a:solidFill>
                <a:latin typeface="Alice"/>
                <a:ea typeface="Alice"/>
                <a:cs typeface="Alice"/>
                <a:sym typeface="Alice"/>
              </a:rPr>
              <a:t>09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9164">
            <a:off x="8515565" y="-2940278"/>
            <a:ext cx="18971917" cy="17833602"/>
          </a:xfrm>
          <a:custGeom>
            <a:avLst/>
            <a:gdLst/>
            <a:ahLst/>
            <a:cxnLst/>
            <a:rect r="r" b="b" t="t" l="l"/>
            <a:pathLst>
              <a:path h="17833602" w="18971917">
                <a:moveTo>
                  <a:pt x="0" y="0"/>
                </a:moveTo>
                <a:lnTo>
                  <a:pt x="18971917" y="0"/>
                </a:lnTo>
                <a:lnTo>
                  <a:pt x="18971917" y="17833602"/>
                </a:lnTo>
                <a:lnTo>
                  <a:pt x="0" y="1783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1" t="0" r="-1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78595" y="1987452"/>
            <a:ext cx="8065405" cy="417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20"/>
              </a:lnSpc>
            </a:pPr>
            <a:r>
              <a:rPr lang="en-US" sz="14400">
                <a:solidFill>
                  <a:srgbClr val="BB97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0">
            <a:off x="-2699218" y="-2525562"/>
            <a:ext cx="6562519" cy="4771319"/>
          </a:xfrm>
          <a:custGeom>
            <a:avLst/>
            <a:gdLst/>
            <a:ahLst/>
            <a:cxnLst/>
            <a:rect r="r" b="b" t="t" l="l"/>
            <a:pathLst>
              <a:path h="4771319" w="6562519">
                <a:moveTo>
                  <a:pt x="0" y="4771319"/>
                </a:moveTo>
                <a:lnTo>
                  <a:pt x="6562519" y="4771319"/>
                </a:lnTo>
                <a:lnTo>
                  <a:pt x="6562519" y="0"/>
                </a:lnTo>
                <a:lnTo>
                  <a:pt x="0" y="0"/>
                </a:lnTo>
                <a:lnTo>
                  <a:pt x="0" y="477131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" r="0" b="-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2700000">
            <a:off x="-1316550" y="8581872"/>
            <a:ext cx="4690500" cy="3410256"/>
          </a:xfrm>
          <a:custGeom>
            <a:avLst/>
            <a:gdLst/>
            <a:ahLst/>
            <a:cxnLst/>
            <a:rect r="r" b="b" t="t" l="l"/>
            <a:pathLst>
              <a:path h="3410256" w="4690500">
                <a:moveTo>
                  <a:pt x="0" y="3410256"/>
                </a:moveTo>
                <a:lnTo>
                  <a:pt x="4690500" y="3410256"/>
                </a:lnTo>
                <a:lnTo>
                  <a:pt x="4690500" y="0"/>
                </a:lnTo>
                <a:lnTo>
                  <a:pt x="0" y="0"/>
                </a:lnTo>
                <a:lnTo>
                  <a:pt x="0" y="341025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78" r="0" b="-7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386509">
            <a:off x="14783848" y="-1549318"/>
            <a:ext cx="4690500" cy="3410256"/>
          </a:xfrm>
          <a:custGeom>
            <a:avLst/>
            <a:gdLst/>
            <a:ahLst/>
            <a:cxnLst/>
            <a:rect r="r" b="b" t="t" l="l"/>
            <a:pathLst>
              <a:path h="3410256" w="4690500">
                <a:moveTo>
                  <a:pt x="0" y="3410256"/>
                </a:moveTo>
                <a:lnTo>
                  <a:pt x="4690500" y="3410256"/>
                </a:lnTo>
                <a:lnTo>
                  <a:pt x="4690500" y="0"/>
                </a:lnTo>
                <a:lnTo>
                  <a:pt x="0" y="0"/>
                </a:lnTo>
                <a:lnTo>
                  <a:pt x="0" y="341025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78" r="0" b="-7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44000" y="1447800"/>
            <a:ext cx="8181211" cy="8181211"/>
            <a:chOff x="0" y="0"/>
            <a:chExt cx="10908282" cy="109082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908284" cy="10908284"/>
            </a:xfrm>
            <a:custGeom>
              <a:avLst/>
              <a:gdLst/>
              <a:ahLst/>
              <a:cxnLst/>
              <a:rect r="r" b="b" t="t" l="l"/>
              <a:pathLst>
                <a:path h="10908284" w="10908284">
                  <a:moveTo>
                    <a:pt x="10908284" y="10908284"/>
                  </a:moveTo>
                  <a:lnTo>
                    <a:pt x="2232787" y="10908284"/>
                  </a:lnTo>
                  <a:cubicBezTo>
                    <a:pt x="999744" y="10908284"/>
                    <a:pt x="0" y="9908540"/>
                    <a:pt x="0" y="8675497"/>
                  </a:cubicBezTo>
                  <a:lnTo>
                    <a:pt x="0" y="0"/>
                  </a:lnTo>
                  <a:lnTo>
                    <a:pt x="8675497" y="0"/>
                  </a:lnTo>
                  <a:cubicBezTo>
                    <a:pt x="9908540" y="0"/>
                    <a:pt x="10908284" y="999744"/>
                    <a:pt x="10908284" y="2232787"/>
                  </a:cubicBezTo>
                  <a:lnTo>
                    <a:pt x="10908284" y="10908284"/>
                  </a:lnTo>
                  <a:close/>
                </a:path>
              </a:pathLst>
            </a:custGeom>
            <a:blipFill>
              <a:blip r:embed="rId8"/>
              <a:stretch>
                <a:fillRect l="-24906" t="0" r="-2490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96338" y="6756518"/>
            <a:ext cx="5333926" cy="93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8"/>
              </a:lnSpc>
            </a:pPr>
            <a:r>
              <a:rPr lang="en-US" sz="4898">
                <a:solidFill>
                  <a:srgbClr val="BB97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questions?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70663" y="1009650"/>
            <a:ext cx="138863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8"/>
              </a:lnSpc>
            </a:pPr>
            <a:r>
              <a:rPr lang="en-US" sz="2799">
                <a:solidFill>
                  <a:srgbClr val="F4EDEB"/>
                </a:solidFill>
                <a:latin typeface="Alice"/>
                <a:ea typeface="Alice"/>
                <a:cs typeface="Alice"/>
                <a:sym typeface="Alice"/>
              </a:rPr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7299" y="-3470249"/>
            <a:ext cx="18037444" cy="18037444"/>
            <a:chOff x="0" y="0"/>
            <a:chExt cx="24049925" cy="24049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49989" cy="24049989"/>
            </a:xfrm>
            <a:custGeom>
              <a:avLst/>
              <a:gdLst/>
              <a:ahLst/>
              <a:cxnLst/>
              <a:rect r="r" b="b" t="t" l="l"/>
              <a:pathLst>
                <a:path h="24049989" w="24049989">
                  <a:moveTo>
                    <a:pt x="12024995" y="0"/>
                  </a:moveTo>
                  <a:cubicBezTo>
                    <a:pt x="5383784" y="0"/>
                    <a:pt x="0" y="5383784"/>
                    <a:pt x="0" y="12024995"/>
                  </a:cubicBezTo>
                  <a:cubicBezTo>
                    <a:pt x="0" y="18666205"/>
                    <a:pt x="5383784" y="24049989"/>
                    <a:pt x="12024995" y="24049989"/>
                  </a:cubicBezTo>
                  <a:cubicBezTo>
                    <a:pt x="18666205" y="24049989"/>
                    <a:pt x="24049989" y="18666205"/>
                    <a:pt x="24049989" y="12024995"/>
                  </a:cubicBezTo>
                  <a:cubicBezTo>
                    <a:pt x="24049989" y="5383784"/>
                    <a:pt x="18666206" y="0"/>
                    <a:pt x="12024995" y="0"/>
                  </a:cubicBezTo>
                  <a:close/>
                </a:path>
              </a:pathLst>
            </a:custGeom>
            <a:solidFill>
              <a:srgbClr val="05090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3334579"/>
            <a:ext cx="7744285" cy="5420999"/>
            <a:chOff x="0" y="0"/>
            <a:chExt cx="10325713" cy="72279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325736" cy="7228078"/>
            </a:xfrm>
            <a:custGeom>
              <a:avLst/>
              <a:gdLst/>
              <a:ahLst/>
              <a:cxnLst/>
              <a:rect r="r" b="b" t="t" l="l"/>
              <a:pathLst>
                <a:path h="7228078" w="10325736">
                  <a:moveTo>
                    <a:pt x="0" y="5575935"/>
                  </a:moveTo>
                  <a:lnTo>
                    <a:pt x="0" y="1652143"/>
                  </a:lnTo>
                  <a:cubicBezTo>
                    <a:pt x="0" y="739267"/>
                    <a:pt x="739267" y="0"/>
                    <a:pt x="1652143" y="0"/>
                  </a:cubicBezTo>
                  <a:lnTo>
                    <a:pt x="8673592" y="0"/>
                  </a:lnTo>
                  <a:cubicBezTo>
                    <a:pt x="9586341" y="0"/>
                    <a:pt x="10325736" y="739267"/>
                    <a:pt x="10325736" y="1652143"/>
                  </a:cubicBezTo>
                  <a:lnTo>
                    <a:pt x="10325736" y="5575935"/>
                  </a:lnTo>
                  <a:cubicBezTo>
                    <a:pt x="10325736" y="6488684"/>
                    <a:pt x="9586468" y="7228078"/>
                    <a:pt x="8673592" y="7228078"/>
                  </a:cubicBezTo>
                  <a:lnTo>
                    <a:pt x="1652143" y="7228078"/>
                  </a:lnTo>
                  <a:cubicBezTo>
                    <a:pt x="739267" y="7227951"/>
                    <a:pt x="0" y="6488684"/>
                    <a:pt x="0" y="5575935"/>
                  </a:cubicBezTo>
                  <a:close/>
                </a:path>
              </a:pathLst>
            </a:custGeom>
            <a:blipFill>
              <a:blip r:embed="rId2"/>
              <a:stretch>
                <a:fillRect l="-2533" t="0" r="-253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7664376">
            <a:off x="13542713" y="7243465"/>
            <a:ext cx="9564715" cy="9944410"/>
          </a:xfrm>
          <a:custGeom>
            <a:avLst/>
            <a:gdLst/>
            <a:ahLst/>
            <a:cxnLst/>
            <a:rect r="r" b="b" t="t" l="l"/>
            <a:pathLst>
              <a:path h="9944410" w="9564715">
                <a:moveTo>
                  <a:pt x="9564715" y="0"/>
                </a:moveTo>
                <a:lnTo>
                  <a:pt x="0" y="0"/>
                </a:lnTo>
                <a:lnTo>
                  <a:pt x="0" y="9944410"/>
                </a:lnTo>
                <a:lnTo>
                  <a:pt x="9564715" y="9944410"/>
                </a:lnTo>
                <a:lnTo>
                  <a:pt x="95647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2" r="0" b="-5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16546" y="2411391"/>
            <a:ext cx="12585537" cy="10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08"/>
              </a:lnSpc>
            </a:pPr>
            <a:r>
              <a:rPr lang="en-US" b="true" sz="7200" spc="237">
                <a:solidFill>
                  <a:srgbClr val="F2EAE7"/>
                </a:solidFill>
                <a:latin typeface="Arimo Bold"/>
                <a:ea typeface="Arimo Bold"/>
                <a:cs typeface="Arimo Bold"/>
                <a:sym typeface="Arimo Bold"/>
              </a:rPr>
              <a:t>Agenda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66531" y="4423702"/>
            <a:ext cx="5835552" cy="231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685678" indent="-228559" lvl="2">
              <a:lnSpc>
                <a:spcPts val="4559"/>
              </a:lnSpc>
              <a:buFont typeface="Arial"/>
              <a:buChar char="⚬"/>
            </a:pPr>
            <a:r>
              <a:rPr lang="en-US" sz="2999">
                <a:solidFill>
                  <a:srgbClr val="F2EAE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</a:p>
          <a:p>
            <a:pPr algn="r" marL="685678" indent="-228559" lvl="2">
              <a:lnSpc>
                <a:spcPts val="4559"/>
              </a:lnSpc>
              <a:buFont typeface="Arial"/>
              <a:buChar char="⚬"/>
            </a:pPr>
            <a:r>
              <a:rPr lang="en-US" sz="2999">
                <a:solidFill>
                  <a:srgbClr val="F2EAE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</a:t>
            </a:r>
          </a:p>
          <a:p>
            <a:pPr algn="r" marL="685678" indent="-228559" lvl="2">
              <a:lnSpc>
                <a:spcPts val="4559"/>
              </a:lnSpc>
              <a:buFont typeface="Arial"/>
              <a:buChar char="⚬"/>
            </a:pPr>
            <a:r>
              <a:rPr lang="en-US" sz="2999">
                <a:solidFill>
                  <a:srgbClr val="F2EAE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Insights</a:t>
            </a:r>
          </a:p>
          <a:p>
            <a:pPr algn="r" marL="685678" indent="-228559" lvl="2">
              <a:lnSpc>
                <a:spcPts val="4559"/>
              </a:lnSpc>
              <a:buFont typeface="Arial"/>
              <a:buChar char="⚬"/>
            </a:pPr>
            <a:r>
              <a:rPr lang="en-US" sz="2999">
                <a:solidFill>
                  <a:srgbClr val="F2EAE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70663" y="1009650"/>
            <a:ext cx="138863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8"/>
              </a:lnSpc>
            </a:pPr>
            <a:r>
              <a:rPr lang="en-US" sz="2799">
                <a:solidFill>
                  <a:srgbClr val="F2EAE7"/>
                </a:solidFill>
                <a:latin typeface="Alice"/>
                <a:ea typeface="Alice"/>
                <a:cs typeface="Alice"/>
                <a:sym typeface="Alice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558328" y="-1435024"/>
            <a:ext cx="13157047" cy="13157047"/>
            <a:chOff x="0" y="0"/>
            <a:chExt cx="19162668" cy="191626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62776" cy="19162776"/>
            </a:xfrm>
            <a:custGeom>
              <a:avLst/>
              <a:gdLst/>
              <a:ahLst/>
              <a:cxnLst/>
              <a:rect r="r" b="b" t="t" l="l"/>
              <a:pathLst>
                <a:path h="19162776" w="19162776">
                  <a:moveTo>
                    <a:pt x="9581388" y="0"/>
                  </a:moveTo>
                  <a:cubicBezTo>
                    <a:pt x="4289679" y="0"/>
                    <a:pt x="0" y="4289679"/>
                    <a:pt x="0" y="9581388"/>
                  </a:cubicBezTo>
                  <a:cubicBezTo>
                    <a:pt x="0" y="14873097"/>
                    <a:pt x="4289679" y="19162776"/>
                    <a:pt x="9581388" y="19162776"/>
                  </a:cubicBezTo>
                  <a:cubicBezTo>
                    <a:pt x="14873097" y="19162776"/>
                    <a:pt x="19162776" y="14873097"/>
                    <a:pt x="19162776" y="9581388"/>
                  </a:cubicBezTo>
                  <a:cubicBezTo>
                    <a:pt x="19162776" y="4289679"/>
                    <a:pt x="14872970" y="0"/>
                    <a:pt x="9581388" y="0"/>
                  </a:cubicBezTo>
                  <a:close/>
                </a:path>
              </a:pathLst>
            </a:custGeom>
            <a:solidFill>
              <a:srgbClr val="050907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144000" y="4450143"/>
            <a:ext cx="7078917" cy="456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1800" indent="-230600" lvl="2">
              <a:lnSpc>
                <a:spcPts val="5205"/>
              </a:lnSpc>
              <a:buFont typeface="Arial"/>
              <a:buChar char="⚬"/>
            </a:pPr>
            <a:r>
              <a:rPr lang="en-US" sz="3026">
                <a:solidFill>
                  <a:srgbClr val="F2EAE7"/>
                </a:solidFill>
                <a:latin typeface="Alice"/>
                <a:ea typeface="Alice"/>
                <a:cs typeface="Alice"/>
                <a:sym typeface="Alice"/>
              </a:rPr>
              <a:t>The company is experiencing a significant decline in sales among young professionals .</a:t>
            </a:r>
          </a:p>
          <a:p>
            <a:pPr algn="l" marL="691744" indent="-230581" lvl="2">
              <a:lnSpc>
                <a:spcPts val="5204"/>
              </a:lnSpc>
              <a:buFont typeface="Arial"/>
              <a:buChar char="⚬"/>
            </a:pPr>
            <a:r>
              <a:rPr lang="en-US" sz="3026">
                <a:solidFill>
                  <a:srgbClr val="F2EAE7"/>
                </a:solidFill>
                <a:latin typeface="Alice"/>
                <a:ea typeface="Alice"/>
                <a:cs typeface="Alice"/>
                <a:sym typeface="Alice"/>
              </a:rPr>
              <a:t>Lack of personalized customer experiences.</a:t>
            </a:r>
          </a:p>
          <a:p>
            <a:pPr algn="l" marL="691800" indent="-230600" lvl="2">
              <a:lnSpc>
                <a:spcPts val="5205"/>
              </a:lnSpc>
              <a:buFont typeface="Arial"/>
              <a:buChar char="⚬"/>
            </a:pPr>
            <a:r>
              <a:rPr lang="en-US" sz="3026">
                <a:solidFill>
                  <a:srgbClr val="F2EAE7"/>
                </a:solidFill>
                <a:latin typeface="Alice"/>
                <a:ea typeface="Alice"/>
                <a:cs typeface="Alice"/>
                <a:sym typeface="Alice"/>
              </a:rPr>
              <a:t>Ineffective customer relationship management.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19175" y="2868889"/>
            <a:ext cx="8411906" cy="107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7"/>
              </a:lnSpc>
            </a:pPr>
            <a:r>
              <a:rPr lang="en-US" b="true" sz="7032" i="true">
                <a:solidFill>
                  <a:srgbClr val="F2EAE7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Problem Statement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70663" y="1009650"/>
            <a:ext cx="1388637" cy="4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8"/>
              </a:lnSpc>
            </a:pPr>
            <a:r>
              <a:rPr lang="en-US" sz="2799">
                <a:solidFill>
                  <a:srgbClr val="F4EDEB"/>
                </a:solidFill>
                <a:latin typeface="Alice"/>
                <a:ea typeface="Alice"/>
                <a:cs typeface="Alice"/>
                <a:sym typeface="Alice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05090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-580978">
            <a:off x="-2492882" y="-2417162"/>
            <a:ext cx="5833272" cy="4834324"/>
          </a:xfrm>
          <a:custGeom>
            <a:avLst/>
            <a:gdLst/>
            <a:ahLst/>
            <a:cxnLst/>
            <a:rect r="r" b="b" t="t" l="l"/>
            <a:pathLst>
              <a:path h="4834324" w="5833272">
                <a:moveTo>
                  <a:pt x="0" y="0"/>
                </a:moveTo>
                <a:lnTo>
                  <a:pt x="5833272" y="0"/>
                </a:lnTo>
                <a:lnTo>
                  <a:pt x="5833272" y="4834324"/>
                </a:lnTo>
                <a:lnTo>
                  <a:pt x="0" y="483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" t="0" r="-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7859">
            <a:off x="13429989" y="6172200"/>
            <a:ext cx="6942147" cy="6172200"/>
          </a:xfrm>
          <a:custGeom>
            <a:avLst/>
            <a:gdLst/>
            <a:ahLst/>
            <a:cxnLst/>
            <a:rect r="r" b="b" t="t" l="l"/>
            <a:pathLst>
              <a:path h="6172200" w="6942147">
                <a:moveTo>
                  <a:pt x="0" y="0"/>
                </a:moveTo>
                <a:lnTo>
                  <a:pt x="6942147" y="0"/>
                </a:lnTo>
                <a:lnTo>
                  <a:pt x="694214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42" r="0" b="-14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05396" y="1524000"/>
            <a:ext cx="7810500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b="true" sz="7200" i="true">
                <a:solidFill>
                  <a:srgbClr val="F2EAE7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Process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61013" y="3038703"/>
            <a:ext cx="12795357" cy="5292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5485" indent="-375162" lvl="2">
              <a:lnSpc>
                <a:spcPts val="8320"/>
              </a:lnSpc>
              <a:buFont typeface="Arial"/>
              <a:buChar char="⚬"/>
            </a:pPr>
            <a:r>
              <a:rPr lang="en-US" sz="4922">
                <a:solidFill>
                  <a:srgbClr val="F2EAE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Interpretation</a:t>
            </a:r>
          </a:p>
          <a:p>
            <a:pPr algn="l" marL="1125485" indent="-375162" lvl="2">
              <a:lnSpc>
                <a:spcPts val="8320"/>
              </a:lnSpc>
              <a:buFont typeface="Arial"/>
              <a:buChar char="⚬"/>
            </a:pPr>
            <a:r>
              <a:rPr lang="en-US" sz="4922">
                <a:solidFill>
                  <a:srgbClr val="F2EAE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 </a:t>
            </a:r>
          </a:p>
          <a:p>
            <a:pPr algn="l" marL="1125485" indent="-375162" lvl="2">
              <a:lnSpc>
                <a:spcPts val="8320"/>
              </a:lnSpc>
              <a:buFont typeface="Arial"/>
              <a:buChar char="⚬"/>
            </a:pPr>
            <a:r>
              <a:rPr lang="en-US" sz="4922">
                <a:solidFill>
                  <a:srgbClr val="F2EAE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modeling</a:t>
            </a:r>
          </a:p>
          <a:p>
            <a:pPr algn="l" marL="1125485" indent="-375162" lvl="2">
              <a:lnSpc>
                <a:spcPts val="8320"/>
              </a:lnSpc>
              <a:buFont typeface="Arial"/>
              <a:buChar char="⚬"/>
            </a:pPr>
            <a:r>
              <a:rPr lang="en-US" sz="4922">
                <a:solidFill>
                  <a:srgbClr val="F2EAE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segmentation</a:t>
            </a:r>
          </a:p>
          <a:p>
            <a:pPr algn="l" marL="1125485" indent="-375162" lvl="2">
              <a:lnSpc>
                <a:spcPts val="8320"/>
              </a:lnSpc>
              <a:buFont typeface="Arial"/>
              <a:buChar char="⚬"/>
            </a:pPr>
            <a:r>
              <a:rPr lang="en-US" sz="4922">
                <a:solidFill>
                  <a:srgbClr val="F2EAE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70663" y="1009650"/>
            <a:ext cx="138863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8"/>
              </a:lnSpc>
            </a:pPr>
            <a:r>
              <a:rPr lang="en-US" sz="2799">
                <a:solidFill>
                  <a:srgbClr val="F4EDEB"/>
                </a:solidFill>
                <a:latin typeface="Alice"/>
                <a:ea typeface="Alice"/>
                <a:cs typeface="Alice"/>
                <a:sym typeface="Alice"/>
              </a:rPr>
              <a:t>05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9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3321928" y="-1442765"/>
            <a:ext cx="8353499" cy="7427020"/>
          </a:xfrm>
          <a:custGeom>
            <a:avLst/>
            <a:gdLst/>
            <a:ahLst/>
            <a:cxnLst/>
            <a:rect r="r" b="b" t="t" l="l"/>
            <a:pathLst>
              <a:path h="7427020" w="8353499">
                <a:moveTo>
                  <a:pt x="0" y="7427020"/>
                </a:moveTo>
                <a:lnTo>
                  <a:pt x="8353499" y="7427020"/>
                </a:lnTo>
                <a:lnTo>
                  <a:pt x="8353499" y="0"/>
                </a:lnTo>
                <a:lnTo>
                  <a:pt x="0" y="0"/>
                </a:lnTo>
                <a:lnTo>
                  <a:pt x="0" y="74270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8" r="0" b="-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84112" y="8323582"/>
            <a:ext cx="5974052" cy="4950996"/>
          </a:xfrm>
          <a:custGeom>
            <a:avLst/>
            <a:gdLst/>
            <a:ahLst/>
            <a:cxnLst/>
            <a:rect r="r" b="b" t="t" l="l"/>
            <a:pathLst>
              <a:path h="4950996" w="5974052">
                <a:moveTo>
                  <a:pt x="0" y="0"/>
                </a:moveTo>
                <a:lnTo>
                  <a:pt x="5974052" y="0"/>
                </a:lnTo>
                <a:lnTo>
                  <a:pt x="5974052" y="4950996"/>
                </a:lnTo>
                <a:lnTo>
                  <a:pt x="0" y="4950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2" r="0" b="-5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234563" y="106666"/>
            <a:ext cx="10025145" cy="10180334"/>
            <a:chOff x="0" y="0"/>
            <a:chExt cx="13167415" cy="133712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67361" cy="13371195"/>
            </a:xfrm>
            <a:custGeom>
              <a:avLst/>
              <a:gdLst/>
              <a:ahLst/>
              <a:cxnLst/>
              <a:rect r="r" b="b" t="t" l="l"/>
              <a:pathLst>
                <a:path h="13371195" w="13167361">
                  <a:moveTo>
                    <a:pt x="0" y="0"/>
                  </a:moveTo>
                  <a:lnTo>
                    <a:pt x="13167361" y="0"/>
                  </a:lnTo>
                  <a:lnTo>
                    <a:pt x="13167361" y="13371195"/>
                  </a:lnTo>
                  <a:lnTo>
                    <a:pt x="0" y="13371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04710" y="1314450"/>
            <a:ext cx="6795666" cy="196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b="true" sz="7200" i="true">
                <a:solidFill>
                  <a:srgbClr val="F4EDEB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Customer Segmentation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61113" y="800100"/>
            <a:ext cx="138863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8"/>
              </a:lnSpc>
            </a:pPr>
            <a:r>
              <a:rPr lang="en-US" sz="2799">
                <a:solidFill>
                  <a:srgbClr val="F4EDEB"/>
                </a:solidFill>
                <a:latin typeface="Alice"/>
                <a:ea typeface="Alice"/>
                <a:cs typeface="Alice"/>
                <a:sym typeface="Alice"/>
              </a:rPr>
              <a:t>07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4710" y="4384035"/>
            <a:ext cx="7669271" cy="3575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02" indent="-431751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4ED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K-means model to  segment customers based on  the RFM analysis</a:t>
            </a:r>
          </a:p>
          <a:p>
            <a:pPr algn="l" marL="863502" indent="-431751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4ED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Elbow method  and silhouette score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9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522" y="6820447"/>
            <a:ext cx="7359556" cy="4875706"/>
          </a:xfrm>
          <a:custGeom>
            <a:avLst/>
            <a:gdLst/>
            <a:ahLst/>
            <a:cxnLst/>
            <a:rect r="r" b="b" t="t" l="l"/>
            <a:pathLst>
              <a:path h="4875706" w="7359556">
                <a:moveTo>
                  <a:pt x="0" y="0"/>
                </a:moveTo>
                <a:lnTo>
                  <a:pt x="7359556" y="0"/>
                </a:lnTo>
                <a:lnTo>
                  <a:pt x="7359556" y="4875706"/>
                </a:lnTo>
                <a:lnTo>
                  <a:pt x="0" y="4875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6" r="0" b="-8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1435" y="-2057400"/>
            <a:ext cx="6598076" cy="4114800"/>
          </a:xfrm>
          <a:custGeom>
            <a:avLst/>
            <a:gdLst/>
            <a:ahLst/>
            <a:cxnLst/>
            <a:rect r="r" b="b" t="t" l="l"/>
            <a:pathLst>
              <a:path h="4114800" w="6598076">
                <a:moveTo>
                  <a:pt x="0" y="0"/>
                </a:moveTo>
                <a:lnTo>
                  <a:pt x="6598076" y="0"/>
                </a:lnTo>
                <a:lnTo>
                  <a:pt x="65980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5" t="0" r="-165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0537690" cy="3435036"/>
            <a:chOff x="0" y="0"/>
            <a:chExt cx="14097557" cy="45954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097508" cy="4595495"/>
            </a:xfrm>
            <a:custGeom>
              <a:avLst/>
              <a:gdLst/>
              <a:ahLst/>
              <a:cxnLst/>
              <a:rect r="r" b="b" t="t" l="l"/>
              <a:pathLst>
                <a:path h="4595495" w="14097508">
                  <a:moveTo>
                    <a:pt x="0" y="0"/>
                  </a:moveTo>
                  <a:lnTo>
                    <a:pt x="14097508" y="0"/>
                  </a:lnTo>
                  <a:lnTo>
                    <a:pt x="14097508" y="4595495"/>
                  </a:lnTo>
                  <a:lnTo>
                    <a:pt x="0" y="4595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905888" y="1466862"/>
            <a:ext cx="6157827" cy="112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b="true" sz="7200" i="true" spc="136">
                <a:solidFill>
                  <a:srgbClr val="F4EDEB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Insights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05888" y="2906342"/>
            <a:ext cx="6548997" cy="6550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9"/>
              </a:lnSpc>
            </a:pPr>
            <a:r>
              <a:rPr lang="en-US" sz="3999">
                <a:solidFill>
                  <a:srgbClr val="F4ED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 0: This cluster represents high-value customers who spend more, purchase more frequently, and make recent purchases. These customers are likely to be loyal to the brand and contribute significantly to revenue.</a:t>
            </a:r>
          </a:p>
          <a:p>
            <a:pPr algn="l">
              <a:lnSpc>
                <a:spcPts val="51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870663" y="1009650"/>
            <a:ext cx="138863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8"/>
              </a:lnSpc>
            </a:pPr>
            <a:r>
              <a:rPr lang="en-US" sz="2799">
                <a:solidFill>
                  <a:srgbClr val="F4EDEB"/>
                </a:solidFill>
                <a:latin typeface="Alice"/>
                <a:ea typeface="Alice"/>
                <a:cs typeface="Alice"/>
                <a:sym typeface="Alice"/>
              </a:rPr>
              <a:t>06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3435036"/>
            <a:ext cx="10537690" cy="3445324"/>
            <a:chOff x="0" y="0"/>
            <a:chExt cx="14566368" cy="47625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66427" cy="4762500"/>
            </a:xfrm>
            <a:custGeom>
              <a:avLst/>
              <a:gdLst/>
              <a:ahLst/>
              <a:cxnLst/>
              <a:rect r="r" b="b" t="t" l="l"/>
              <a:pathLst>
                <a:path h="4762500" w="14566427">
                  <a:moveTo>
                    <a:pt x="0" y="0"/>
                  </a:moveTo>
                  <a:lnTo>
                    <a:pt x="14566427" y="0"/>
                  </a:lnTo>
                  <a:lnTo>
                    <a:pt x="14566427" y="4762500"/>
                  </a:lnTo>
                  <a:lnTo>
                    <a:pt x="0" y="476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153" r="0" b="-2153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6829286"/>
            <a:ext cx="10537690" cy="3412950"/>
            <a:chOff x="0" y="0"/>
            <a:chExt cx="14541184" cy="47096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541243" cy="4709541"/>
            </a:xfrm>
            <a:custGeom>
              <a:avLst/>
              <a:gdLst/>
              <a:ahLst/>
              <a:cxnLst/>
              <a:rect r="r" b="b" t="t" l="l"/>
              <a:pathLst>
                <a:path h="4709541" w="14541243">
                  <a:moveTo>
                    <a:pt x="0" y="0"/>
                  </a:moveTo>
                  <a:lnTo>
                    <a:pt x="14541243" y="0"/>
                  </a:lnTo>
                  <a:lnTo>
                    <a:pt x="14541243" y="4709541"/>
                  </a:lnTo>
                  <a:lnTo>
                    <a:pt x="0" y="4709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910" r="0" b="-1911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9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522" y="6820447"/>
            <a:ext cx="7359556" cy="4875706"/>
          </a:xfrm>
          <a:custGeom>
            <a:avLst/>
            <a:gdLst/>
            <a:ahLst/>
            <a:cxnLst/>
            <a:rect r="r" b="b" t="t" l="l"/>
            <a:pathLst>
              <a:path h="4875706" w="7359556">
                <a:moveTo>
                  <a:pt x="0" y="0"/>
                </a:moveTo>
                <a:lnTo>
                  <a:pt x="7359556" y="0"/>
                </a:lnTo>
                <a:lnTo>
                  <a:pt x="7359556" y="4875706"/>
                </a:lnTo>
                <a:lnTo>
                  <a:pt x="0" y="4875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6" r="0" b="-8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1435" y="-2057400"/>
            <a:ext cx="6598076" cy="4114800"/>
          </a:xfrm>
          <a:custGeom>
            <a:avLst/>
            <a:gdLst/>
            <a:ahLst/>
            <a:cxnLst/>
            <a:rect r="r" b="b" t="t" l="l"/>
            <a:pathLst>
              <a:path h="4114800" w="6598076">
                <a:moveTo>
                  <a:pt x="0" y="0"/>
                </a:moveTo>
                <a:lnTo>
                  <a:pt x="6598076" y="0"/>
                </a:lnTo>
                <a:lnTo>
                  <a:pt x="65980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5" t="0" r="-165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9444" y="0"/>
            <a:ext cx="10573168" cy="3446601"/>
            <a:chOff x="0" y="0"/>
            <a:chExt cx="14097557" cy="45954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097508" cy="4595495"/>
            </a:xfrm>
            <a:custGeom>
              <a:avLst/>
              <a:gdLst/>
              <a:ahLst/>
              <a:cxnLst/>
              <a:rect r="r" b="b" t="t" l="l"/>
              <a:pathLst>
                <a:path h="4595495" w="14097508">
                  <a:moveTo>
                    <a:pt x="0" y="0"/>
                  </a:moveTo>
                  <a:lnTo>
                    <a:pt x="14097508" y="0"/>
                  </a:lnTo>
                  <a:lnTo>
                    <a:pt x="14097508" y="4595495"/>
                  </a:lnTo>
                  <a:lnTo>
                    <a:pt x="0" y="4595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9444" y="3446602"/>
            <a:ext cx="10582612" cy="3571883"/>
            <a:chOff x="0" y="0"/>
            <a:chExt cx="14110149" cy="47625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10208" cy="4762500"/>
            </a:xfrm>
            <a:custGeom>
              <a:avLst/>
              <a:gdLst/>
              <a:ahLst/>
              <a:cxnLst/>
              <a:rect r="r" b="b" t="t" l="l"/>
              <a:pathLst>
                <a:path h="4762500" w="14110208">
                  <a:moveTo>
                    <a:pt x="0" y="0"/>
                  </a:moveTo>
                  <a:lnTo>
                    <a:pt x="14110208" y="0"/>
                  </a:lnTo>
                  <a:lnTo>
                    <a:pt x="14110208" y="4762500"/>
                  </a:lnTo>
                  <a:lnTo>
                    <a:pt x="0" y="476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519" r="0" b="-51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9444" y="6754798"/>
            <a:ext cx="10582612" cy="3532202"/>
            <a:chOff x="0" y="0"/>
            <a:chExt cx="14110149" cy="47096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10208" cy="4709541"/>
            </a:xfrm>
            <a:custGeom>
              <a:avLst/>
              <a:gdLst/>
              <a:ahLst/>
              <a:cxnLst/>
              <a:rect r="r" b="b" t="t" l="l"/>
              <a:pathLst>
                <a:path h="4709541" w="14110208">
                  <a:moveTo>
                    <a:pt x="0" y="0"/>
                  </a:moveTo>
                  <a:lnTo>
                    <a:pt x="14110208" y="0"/>
                  </a:lnTo>
                  <a:lnTo>
                    <a:pt x="14110208" y="4709541"/>
                  </a:lnTo>
                  <a:lnTo>
                    <a:pt x="0" y="4709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71" r="0" b="-372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778782" y="1466862"/>
            <a:ext cx="6157827" cy="112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b="true" sz="7200" i="true" spc="136">
                <a:solidFill>
                  <a:srgbClr val="F4EDEB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Insights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71219" y="2936218"/>
            <a:ext cx="6372954" cy="509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9"/>
              </a:lnSpc>
            </a:pPr>
            <a:r>
              <a:rPr lang="en-US" sz="3999">
                <a:solidFill>
                  <a:srgbClr val="F4ED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 1:This cluster represents customers who spend less, purchase less frequently, and have longer gaps between purchases. They might be less engaged or have lower brand loyalty.</a:t>
            </a:r>
          </a:p>
          <a:p>
            <a:pPr algn="l">
              <a:lnSpc>
                <a:spcPts val="383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870663" y="1009650"/>
            <a:ext cx="138863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8"/>
              </a:lnSpc>
            </a:pPr>
            <a:r>
              <a:rPr lang="en-US" sz="2799">
                <a:solidFill>
                  <a:srgbClr val="F4EDEB"/>
                </a:solidFill>
                <a:latin typeface="Alice"/>
                <a:ea typeface="Alice"/>
                <a:cs typeface="Alice"/>
                <a:sym typeface="Alice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9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522" y="6820447"/>
            <a:ext cx="7359556" cy="4875706"/>
          </a:xfrm>
          <a:custGeom>
            <a:avLst/>
            <a:gdLst/>
            <a:ahLst/>
            <a:cxnLst/>
            <a:rect r="r" b="b" t="t" l="l"/>
            <a:pathLst>
              <a:path h="4875706" w="7359556">
                <a:moveTo>
                  <a:pt x="0" y="0"/>
                </a:moveTo>
                <a:lnTo>
                  <a:pt x="7359556" y="0"/>
                </a:lnTo>
                <a:lnTo>
                  <a:pt x="7359556" y="4875706"/>
                </a:lnTo>
                <a:lnTo>
                  <a:pt x="0" y="4875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6" r="0" b="-8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1435" y="-2057400"/>
            <a:ext cx="6598076" cy="4114800"/>
          </a:xfrm>
          <a:custGeom>
            <a:avLst/>
            <a:gdLst/>
            <a:ahLst/>
            <a:cxnLst/>
            <a:rect r="r" b="b" t="t" l="l"/>
            <a:pathLst>
              <a:path h="4114800" w="6598076">
                <a:moveTo>
                  <a:pt x="0" y="0"/>
                </a:moveTo>
                <a:lnTo>
                  <a:pt x="6598076" y="0"/>
                </a:lnTo>
                <a:lnTo>
                  <a:pt x="65980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5" t="0" r="-165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0573168" cy="3446601"/>
            <a:chOff x="0" y="0"/>
            <a:chExt cx="14097557" cy="45954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097508" cy="4595495"/>
            </a:xfrm>
            <a:custGeom>
              <a:avLst/>
              <a:gdLst/>
              <a:ahLst/>
              <a:cxnLst/>
              <a:rect r="r" b="b" t="t" l="l"/>
              <a:pathLst>
                <a:path h="4595495" w="14097508">
                  <a:moveTo>
                    <a:pt x="0" y="0"/>
                  </a:moveTo>
                  <a:lnTo>
                    <a:pt x="14097508" y="0"/>
                  </a:lnTo>
                  <a:lnTo>
                    <a:pt x="14097508" y="4595495"/>
                  </a:lnTo>
                  <a:lnTo>
                    <a:pt x="0" y="4595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9682" y="3446601"/>
            <a:ext cx="10523486" cy="3308197"/>
            <a:chOff x="0" y="0"/>
            <a:chExt cx="14031315" cy="44109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031340" cy="4410920"/>
            </a:xfrm>
            <a:custGeom>
              <a:avLst/>
              <a:gdLst/>
              <a:ahLst/>
              <a:cxnLst/>
              <a:rect r="r" b="b" t="t" l="l"/>
              <a:pathLst>
                <a:path h="4410920" w="14031340">
                  <a:moveTo>
                    <a:pt x="0" y="0"/>
                  </a:moveTo>
                  <a:lnTo>
                    <a:pt x="14031340" y="0"/>
                  </a:lnTo>
                  <a:lnTo>
                    <a:pt x="14031340" y="4410920"/>
                  </a:lnTo>
                  <a:lnTo>
                    <a:pt x="0" y="4410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4241" r="0" b="-424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6754798"/>
            <a:ext cx="10573168" cy="3532202"/>
            <a:chOff x="0" y="0"/>
            <a:chExt cx="14097557" cy="47096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097508" cy="4709541"/>
            </a:xfrm>
            <a:custGeom>
              <a:avLst/>
              <a:gdLst/>
              <a:ahLst/>
              <a:cxnLst/>
              <a:rect r="r" b="b" t="t" l="l"/>
              <a:pathLst>
                <a:path h="4709541" w="14097508">
                  <a:moveTo>
                    <a:pt x="0" y="0"/>
                  </a:moveTo>
                  <a:lnTo>
                    <a:pt x="14097508" y="0"/>
                  </a:lnTo>
                  <a:lnTo>
                    <a:pt x="14097508" y="4709541"/>
                  </a:lnTo>
                  <a:lnTo>
                    <a:pt x="0" y="4709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26" r="0" b="-327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101473" y="990600"/>
            <a:ext cx="6157827" cy="112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b="true" sz="7200" i="true" spc="136">
                <a:solidFill>
                  <a:srgbClr val="F4EDEB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Insights</a:t>
            </a:r>
            <a:r>
              <a:rPr lang="en-US" sz="7200" i="true" spc="136">
                <a:solidFill>
                  <a:srgbClr val="F4EDEB"/>
                </a:solidFill>
                <a:latin typeface="Arimo Italics"/>
                <a:ea typeface="Arimo Italics"/>
                <a:cs typeface="Arimo Italics"/>
                <a:sym typeface="Arimo Italics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23836" y="2271688"/>
            <a:ext cx="7364164" cy="313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6"/>
              </a:lnSpc>
            </a:pPr>
            <a:r>
              <a:rPr lang="en-US" sz="3200">
                <a:solidFill>
                  <a:srgbClr val="F4ED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 2: This cluster represents customers with low spending and frequency, They might be occasional shoppers or those who have recently started engaging with the brand.</a:t>
            </a:r>
          </a:p>
          <a:p>
            <a:pPr algn="l">
              <a:lnSpc>
                <a:spcPts val="409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870663" y="1009650"/>
            <a:ext cx="138863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8"/>
              </a:lnSpc>
            </a:pPr>
            <a:r>
              <a:rPr lang="en-US" sz="2799">
                <a:solidFill>
                  <a:srgbClr val="F4EDEB"/>
                </a:solidFill>
                <a:latin typeface="Alice"/>
                <a:ea typeface="Alice"/>
                <a:cs typeface="Alice"/>
                <a:sym typeface="Alice"/>
              </a:rPr>
              <a:t>06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23836" y="5828830"/>
            <a:ext cx="7364164" cy="262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6"/>
              </a:lnSpc>
            </a:pPr>
            <a:r>
              <a:rPr lang="en-US" sz="3200">
                <a:solidFill>
                  <a:srgbClr val="F4ED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 3: This cluster represents customers with moderate spending and frequency but have high percentage of customers purchasing recently</a:t>
            </a:r>
          </a:p>
          <a:p>
            <a:pPr algn="l">
              <a:lnSpc>
                <a:spcPts val="409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9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88872">
            <a:off x="-2706072" y="-3742190"/>
            <a:ext cx="7469545" cy="6190385"/>
          </a:xfrm>
          <a:custGeom>
            <a:avLst/>
            <a:gdLst/>
            <a:ahLst/>
            <a:cxnLst/>
            <a:rect r="r" b="b" t="t" l="l"/>
            <a:pathLst>
              <a:path h="6190385" w="7469545">
                <a:moveTo>
                  <a:pt x="0" y="0"/>
                </a:moveTo>
                <a:lnTo>
                  <a:pt x="7469545" y="0"/>
                </a:lnTo>
                <a:lnTo>
                  <a:pt x="7469545" y="6190385"/>
                </a:lnTo>
                <a:lnTo>
                  <a:pt x="0" y="6190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33" r="0" b="-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95316">
            <a:off x="15372080" y="7694482"/>
            <a:ext cx="5831840" cy="5185036"/>
          </a:xfrm>
          <a:custGeom>
            <a:avLst/>
            <a:gdLst/>
            <a:ahLst/>
            <a:cxnLst/>
            <a:rect r="r" b="b" t="t" l="l"/>
            <a:pathLst>
              <a:path h="5185036" w="5831840">
                <a:moveTo>
                  <a:pt x="0" y="0"/>
                </a:moveTo>
                <a:lnTo>
                  <a:pt x="5831840" y="0"/>
                </a:lnTo>
                <a:lnTo>
                  <a:pt x="5831840" y="5185036"/>
                </a:lnTo>
                <a:lnTo>
                  <a:pt x="0" y="5185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90" r="0" b="-9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424077" y="2724676"/>
            <a:ext cx="5863923" cy="5341851"/>
            <a:chOff x="0" y="0"/>
            <a:chExt cx="7818564" cy="71224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818505" cy="7122414"/>
            </a:xfrm>
            <a:custGeom>
              <a:avLst/>
              <a:gdLst/>
              <a:ahLst/>
              <a:cxnLst/>
              <a:rect r="r" b="b" t="t" l="l"/>
              <a:pathLst>
                <a:path h="7122414" w="7818505">
                  <a:moveTo>
                    <a:pt x="0" y="0"/>
                  </a:moveTo>
                  <a:lnTo>
                    <a:pt x="6030964" y="0"/>
                  </a:lnTo>
                  <a:cubicBezTo>
                    <a:pt x="7017025" y="0"/>
                    <a:pt x="7818505" y="730123"/>
                    <a:pt x="7818505" y="1628394"/>
                  </a:cubicBezTo>
                  <a:lnTo>
                    <a:pt x="7818505" y="7122414"/>
                  </a:lnTo>
                  <a:lnTo>
                    <a:pt x="0" y="7122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93000"/>
              </a:blip>
              <a:stretch>
                <a:fillRect l="0" t="-4886" r="0" b="-488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3836736"/>
            <a:ext cx="11395377" cy="114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4774" indent="-234925" lvl="2">
              <a:lnSpc>
                <a:spcPts val="4316"/>
              </a:lnSpc>
              <a:buFont typeface="Arial"/>
              <a:buChar char="⚬"/>
            </a:pPr>
            <a:r>
              <a:rPr lang="en-US" sz="3083">
                <a:solidFill>
                  <a:srgbClr val="F4ED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Retain</a:t>
            </a:r>
          </a:p>
          <a:p>
            <a:pPr algn="l" marL="704839" indent="-234946" lvl="2">
              <a:lnSpc>
                <a:spcPts val="4317"/>
              </a:lnSpc>
              <a:buFont typeface="Arial"/>
              <a:buChar char="⚬"/>
            </a:pPr>
            <a:r>
              <a:rPr lang="en-US" sz="3083">
                <a:solidFill>
                  <a:srgbClr val="F4ED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Reward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5436" y="885825"/>
            <a:ext cx="13415227" cy="12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b="true" sz="7200" i="true">
                <a:solidFill>
                  <a:srgbClr val="F4EDEB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Marketing recommendations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70663" y="1009650"/>
            <a:ext cx="138863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8"/>
              </a:lnSpc>
            </a:pPr>
            <a:r>
              <a:rPr lang="en-US" sz="2799">
                <a:solidFill>
                  <a:srgbClr val="F4EDEB"/>
                </a:solidFill>
                <a:latin typeface="Alice"/>
                <a:ea typeface="Alice"/>
                <a:cs typeface="Alice"/>
                <a:sym typeface="Alice"/>
              </a:rPr>
              <a:t>08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598552"/>
            <a:ext cx="13415227" cy="87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i="true">
                <a:solidFill>
                  <a:srgbClr val="F4EDEB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Cluster 0 - Premium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1655" y="5896599"/>
            <a:ext cx="13415227" cy="87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i="true">
                <a:solidFill>
                  <a:srgbClr val="F4EDEB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Cluster 1 - Casual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1655" y="7230033"/>
            <a:ext cx="11395377" cy="114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4774" indent="-234925" lvl="2">
              <a:lnSpc>
                <a:spcPts val="4316"/>
              </a:lnSpc>
              <a:buFont typeface="Arial"/>
              <a:buChar char="⚬"/>
            </a:pPr>
            <a:r>
              <a:rPr lang="en-US" sz="3083">
                <a:solidFill>
                  <a:srgbClr val="F4ED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Re-engage </a:t>
            </a:r>
          </a:p>
          <a:p>
            <a:pPr algn="l" marL="704839" indent="-234946" lvl="2">
              <a:lnSpc>
                <a:spcPts val="4317"/>
              </a:lnSpc>
              <a:buFont typeface="Arial"/>
              <a:buChar char="⚬"/>
            </a:pPr>
            <a:r>
              <a:rPr lang="en-US" sz="3083">
                <a:solidFill>
                  <a:srgbClr val="F4ED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Encourage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DAGViWtJJHg</dc:identifier>
  <dcterms:modified xsi:type="dcterms:W3CDTF">2011-08-01T06:04:30Z</dcterms:modified>
  <cp:revision>1</cp:revision>
  <dc:title>Customer Segmentation</dc:title>
</cp:coreProperties>
</file>